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75" r:id="rId5"/>
    <p:sldId id="276" r:id="rId6"/>
    <p:sldId id="277" r:id="rId7"/>
    <p:sldId id="260" r:id="rId8"/>
    <p:sldId id="279" r:id="rId9"/>
    <p:sldId id="280" r:id="rId10"/>
    <p:sldId id="281" r:id="rId11"/>
    <p:sldId id="282" r:id="rId12"/>
    <p:sldId id="283" r:id="rId13"/>
    <p:sldId id="284" r:id="rId14"/>
    <p:sldId id="262" r:id="rId15"/>
    <p:sldId id="271" r:id="rId1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7FB4C3-0758-2B8E-A4D9-C94298E884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4C3C46-38A3-D612-A23C-7E7E9ADA42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3545C5-6703-4664-A85B-B00EF49E5B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CE4D2-7AE5-4D0A-9A8D-3987C6EFE5C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636072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75DE6B-52AB-3BFD-5F14-D3113FFBFE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D5B8D5-16C7-C687-9B96-68F7D4C820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CAADAC-22B6-BF2A-B36E-C3F53ED2CC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D8E5C0-5617-48AF-89BA-BF02CF1368F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032775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E15A43-197E-A7D2-6568-5769A01588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B60852-04EC-C8E8-F339-CF2E13FF5A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EEF6998-EA35-A0B5-7913-243E1A6319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56877E-3610-4C65-8DB5-AD5220C780B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84815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007524-FE00-2DC3-8FDB-45E00F58B0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BDB2DB-2636-C179-350F-7EB65553AC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BBE7A6-98A9-6DE1-8F49-7AD35BB0F5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AFCE7-B535-4EB9-A905-7C1EC602302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8132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C421D25-E78A-2F2F-D8DF-3133E6DE42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58B30CA-75A1-610E-9025-A02A2E2AAD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D9DC875-6DF1-FB2A-3F8D-04FE58BDD9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23587D-A9D8-4AFD-9183-981F22F09B1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10663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397509D-139C-5462-DA04-CAB6B095B9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72D5BEE-C70A-B1F3-6A6D-41BB49F2D7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65F0658-CD39-B5C9-A191-38F2192010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5CF79A-EAF5-4D72-9B9B-CC3241DAE48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7588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C768E5A-709D-4962-0989-A0AEA1BCDD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5C6A2D4-9845-D736-F63E-A62BA01D7B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638F638-D0B0-F7B6-BD4E-5D11BFCEDB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5B6209-6CF3-43ED-B471-767748EFD95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808867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B89BC2-ABB9-17F0-BCB2-27C70D2185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FA8181-4E5E-979B-80EF-1E23C4B759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B1E35F-0E8B-0E9B-D46F-60DDD28CA0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3E813B-771D-4484-AC17-6A06CB44581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04347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532FF2-F828-1470-FD4C-28F1D6208E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738373-FBEF-54B4-4B00-DE579BB8B3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570FB4-80F0-159A-1FBE-3DC9EB9018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E6392C-43BA-4688-B661-B875BD2FAF0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6005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59BF7A4-4156-D944-FCE7-3134C9DD52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1462BE4-FFE0-4E6B-303E-1CB67C849A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F32F18-2756-0330-A674-AF8795EE56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5E5A50-38E4-458A-9F01-4EE04F5BDB5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21826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86E2E4-9EF6-5374-626B-9BB2804A0D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F5732D-BFE1-A7FF-46AA-312C30E8B1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B692F17-55B8-6266-68BB-9CB92B8A7F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33396D-A141-4277-8577-370A1D87EBF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20723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F79B1E6-980B-584E-3154-811F92C722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67480F4-83A9-A5F1-BE83-B7A8DC6A92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FBAF783-D857-B570-BC1C-41DC420244A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C80D28E-B653-73B9-085C-A1A1D20A7C1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485B92C-8714-E264-FFBA-18EED904F30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5B3B761-FA82-44D3-AD17-B8E94DE13300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FC0D0C1-B8D6-11EB-4B30-9D4920FD880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7544" y="2138561"/>
            <a:ext cx="5184576" cy="1428750"/>
          </a:xfrm>
        </p:spPr>
        <p:txBody>
          <a:bodyPr/>
          <a:lstStyle/>
          <a:p>
            <a:pPr eaLnBrk="1" hangingPunct="1"/>
            <a:r>
              <a:rPr lang="es-ES" altLang="en-US" sz="3600" b="1" dirty="0" err="1">
                <a:solidFill>
                  <a:schemeClr val="tx1"/>
                </a:solidFill>
              </a:rPr>
              <a:t>Crime</a:t>
            </a:r>
            <a:r>
              <a:rPr lang="es-ES" altLang="en-US" sz="3600" b="1" dirty="0">
                <a:solidFill>
                  <a:schemeClr val="tx1"/>
                </a:solidFill>
              </a:rPr>
              <a:t> </a:t>
            </a:r>
            <a:r>
              <a:rPr lang="es-ES" altLang="en-US" sz="3600" b="1" dirty="0" err="1">
                <a:solidFill>
                  <a:schemeClr val="tx1"/>
                </a:solidFill>
              </a:rPr>
              <a:t>under</a:t>
            </a:r>
            <a:r>
              <a:rPr lang="es-ES" altLang="en-US" sz="3600" b="1" dirty="0">
                <a:solidFill>
                  <a:schemeClr val="tx1"/>
                </a:solidFill>
              </a:rPr>
              <a:t> </a:t>
            </a:r>
            <a:r>
              <a:rPr lang="es-ES" altLang="en-US" sz="3600" b="1" dirty="0" err="1">
                <a:solidFill>
                  <a:schemeClr val="tx1"/>
                </a:solidFill>
              </a:rPr>
              <a:t>Domestic</a:t>
            </a:r>
            <a:r>
              <a:rPr lang="es-ES" altLang="en-US" sz="3600" b="1" dirty="0">
                <a:solidFill>
                  <a:schemeClr val="tx1"/>
                </a:solidFill>
              </a:rPr>
              <a:t> </a:t>
            </a:r>
            <a:r>
              <a:rPr lang="es-ES" altLang="en-US" sz="3600" b="1" dirty="0" err="1">
                <a:solidFill>
                  <a:schemeClr val="tx1"/>
                </a:solidFill>
              </a:rPr>
              <a:t>Violence</a:t>
            </a:r>
            <a:r>
              <a:rPr lang="es-ES" altLang="en-US" sz="3600" b="1" dirty="0">
                <a:solidFill>
                  <a:schemeClr val="tx1"/>
                </a:solidFill>
              </a:rPr>
              <a:t> </a:t>
            </a:r>
            <a:r>
              <a:rPr lang="es-ES" altLang="en-US" sz="3600" b="1" dirty="0" err="1">
                <a:solidFill>
                  <a:schemeClr val="tx1"/>
                </a:solidFill>
              </a:rPr>
              <a:t>Act</a:t>
            </a:r>
            <a:r>
              <a:rPr lang="es-ES" altLang="en-US" sz="3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051" name="TextBox 5">
            <a:extLst>
              <a:ext uri="{FF2B5EF4-FFF2-40B4-BE49-F238E27FC236}">
                <a16:creationId xmlns:a16="http://schemas.microsoft.com/office/drawing/2014/main" id="{02694F3E-5B99-A655-F7A2-A45C29D3E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4005064"/>
            <a:ext cx="607218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/>
              <a:t>Khushbu Prasad</a:t>
            </a:r>
          </a:p>
          <a:p>
            <a:pPr eaLnBrk="1" hangingPunct="1"/>
            <a:r>
              <a:rPr lang="en-US" altLang="en-US" sz="2800" b="1" dirty="0" err="1"/>
              <a:t>Programme</a:t>
            </a:r>
            <a:r>
              <a:rPr lang="en-US" altLang="en-US" sz="2800" b="1" dirty="0"/>
              <a:t> Leader (HOI),</a:t>
            </a:r>
          </a:p>
          <a:p>
            <a:pPr eaLnBrk="1" hangingPunct="1"/>
            <a:r>
              <a:rPr lang="en-US" altLang="en-US" sz="2800" b="1" dirty="0"/>
              <a:t>Assistant Professor (Law)</a:t>
            </a:r>
          </a:p>
          <a:p>
            <a:pPr eaLnBrk="1" hangingPunct="1"/>
            <a:r>
              <a:rPr lang="en-US" altLang="en-US" sz="2800" b="1" dirty="0"/>
              <a:t>Amity University</a:t>
            </a:r>
          </a:p>
          <a:p>
            <a:pPr eaLnBrk="1" hangingPunct="1"/>
            <a:r>
              <a:rPr lang="en-US" altLang="en-US" sz="2800" b="1" dirty="0"/>
              <a:t>Patna</a:t>
            </a:r>
            <a:endParaRPr lang="en-IN" alt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>
            <a:extLst>
              <a:ext uri="{FF2B5EF4-FFF2-40B4-BE49-F238E27FC236}">
                <a16:creationId xmlns:a16="http://schemas.microsoft.com/office/drawing/2014/main" id="{C2C1CD17-0E71-0A8F-AB23-967690E647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Philosophy behind D.V. Act</a:t>
            </a:r>
          </a:p>
        </p:txBody>
      </p:sp>
      <p:sp>
        <p:nvSpPr>
          <p:cNvPr id="3075" name="Rectangle 7">
            <a:extLst>
              <a:ext uri="{FF2B5EF4-FFF2-40B4-BE49-F238E27FC236}">
                <a16:creationId xmlns:a16="http://schemas.microsoft.com/office/drawing/2014/main" id="{BC379026-3823-DD2E-AEAE-0098F1DD47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5400" b="1" dirty="0">
                <a:latin typeface="+mj-lt"/>
              </a:rPr>
              <a:t>            </a:t>
            </a:r>
          </a:p>
          <a:p>
            <a:pPr eaLnBrk="1" hangingPunct="1">
              <a:buFontTx/>
              <a:buNone/>
              <a:defRPr/>
            </a:pPr>
            <a:r>
              <a:rPr lang="en-US" sz="5400" b="1" dirty="0">
                <a:latin typeface="+mj-lt"/>
              </a:rPr>
              <a:t>         Why we need???</a:t>
            </a:r>
          </a:p>
          <a:p>
            <a:pPr eaLnBrk="1" hangingPunct="1">
              <a:defRPr/>
            </a:pPr>
            <a:r>
              <a:rPr lang="en-US" sz="4400" dirty="0"/>
              <a:t>Constitution</a:t>
            </a:r>
          </a:p>
          <a:p>
            <a:pPr eaLnBrk="1" hangingPunct="1">
              <a:defRPr/>
            </a:pPr>
            <a:r>
              <a:rPr lang="en-US" sz="4400" dirty="0"/>
              <a:t>Society </a:t>
            </a:r>
          </a:p>
          <a:p>
            <a:pPr eaLnBrk="1" hangingPunct="1">
              <a:defRPr/>
            </a:pPr>
            <a:r>
              <a:rPr lang="en-US" sz="4400" dirty="0"/>
              <a:t>History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0A3514DF-7867-EB64-C47E-5FCCC87E4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Philosophy behind D.V. Act</a:t>
            </a:r>
            <a:endParaRPr lang="en-IN" altLang="en-US"/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DDD22F04-085F-33B5-14AD-515AE1B6A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en-IN" altLang="en-US"/>
              <a:t> </a:t>
            </a:r>
          </a:p>
          <a:p>
            <a:pPr algn="just">
              <a:buFontTx/>
              <a:buNone/>
            </a:pPr>
            <a:endParaRPr lang="en-IN" altLang="en-US"/>
          </a:p>
          <a:p>
            <a:pPr algn="just">
              <a:buFontTx/>
              <a:buNone/>
            </a:pPr>
            <a:r>
              <a:rPr lang="en-IN" altLang="en-US"/>
              <a:t>   An Act to provide for more effective protection of the rights of women guaranteed under the Constitution who are victims of violence</a:t>
            </a:r>
          </a:p>
          <a:p>
            <a:pPr algn="just"/>
            <a:endParaRPr lang="en-I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A609DB4A-AA37-E779-B5F8-A928E34A7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Acts under D.V. Act?</a:t>
            </a:r>
            <a:endParaRPr lang="en-IN" altLang="en-US"/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9605E73C-367C-A400-BC53-65F291D15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Physical violence</a:t>
            </a:r>
          </a:p>
          <a:p>
            <a:endParaRPr lang="en-US" altLang="en-US"/>
          </a:p>
          <a:p>
            <a:endParaRPr lang="en-US" altLang="en-US"/>
          </a:p>
          <a:p>
            <a:endParaRPr lang="en-I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F007396-E060-9167-4513-93795979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Acts under D.V. Act?</a:t>
            </a:r>
            <a:endParaRPr lang="en-IN" altLang="en-US"/>
          </a:p>
        </p:txBody>
      </p:sp>
      <p:pic>
        <p:nvPicPr>
          <p:cNvPr id="6147" name="Picture 2" descr="C:\Users\Administrator\Desktop\phy.jpg">
            <a:extLst>
              <a:ext uri="{FF2B5EF4-FFF2-40B4-BE49-F238E27FC236}">
                <a16:creationId xmlns:a16="http://schemas.microsoft.com/office/drawing/2014/main" id="{2BCDE0B6-4CEB-D3CF-CB94-737406EDD07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" y="1714500"/>
            <a:ext cx="5929313" cy="4714875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C33B50DE-F552-DAE2-3E1C-0A4D5D093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Acts under D.V. Act?</a:t>
            </a:r>
            <a:endParaRPr lang="en-IN" altLang="en-US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CE70F59E-5682-5248-D3FD-E35E3F881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/>
          <a:lstStyle/>
          <a:p>
            <a:r>
              <a:rPr lang="en-US" altLang="en-US"/>
              <a:t>Sexual violence (Pornography, obscene pictures etc.)</a:t>
            </a:r>
          </a:p>
          <a:p>
            <a:pPr>
              <a:buFontTx/>
              <a:buNone/>
            </a:pPr>
            <a:endParaRPr lang="en-US" altLang="en-US"/>
          </a:p>
          <a:p>
            <a:r>
              <a:rPr lang="en-US" altLang="en-US"/>
              <a:t>Verbal and Emotional violence (Insults and name calling)</a:t>
            </a:r>
          </a:p>
          <a:p>
            <a:endParaRPr lang="en-US" altLang="en-US"/>
          </a:p>
          <a:p>
            <a:r>
              <a:rPr lang="en-US" altLang="en-US"/>
              <a:t>Economic violence </a:t>
            </a:r>
          </a:p>
          <a:p>
            <a:pPr>
              <a:buFontTx/>
              <a:buNone/>
            </a:pPr>
            <a:r>
              <a:rPr lang="en-US" altLang="en-US"/>
              <a:t>(Stopping from employment,taking</a:t>
            </a:r>
          </a:p>
          <a:p>
            <a:pPr>
              <a:buFontTx/>
              <a:buNone/>
            </a:pPr>
            <a:r>
              <a:rPr lang="en-US" altLang="en-US"/>
              <a:t>away salary etc.)</a:t>
            </a:r>
          </a:p>
          <a:p>
            <a:endParaRPr lang="en-I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F6249496-31CF-28E2-9BD7-040CAEAEF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Who is the perpetrator?</a:t>
            </a:r>
            <a:endParaRPr lang="en-IN" altLang="en-US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0DDE493C-6557-83DD-391F-5A3C17372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Any person whether husband or relative of the husband in a domestic relationship with the aggrieved party</a:t>
            </a:r>
          </a:p>
          <a:p>
            <a:pPr eaLnBrk="1" hangingPunct="1"/>
            <a:r>
              <a:rPr lang="en-US" altLang="en-US"/>
              <a:t>Applicability?</a:t>
            </a:r>
          </a:p>
          <a:p>
            <a:pPr eaLnBrk="1" hangingPunct="1">
              <a:buFontTx/>
              <a:buNone/>
            </a:pPr>
            <a:r>
              <a:rPr lang="en-US" altLang="en-US"/>
              <a:t>   Applicable to live-in-relationships( with background of the case) not just married woman but not all live-ins</a:t>
            </a:r>
            <a:endParaRPr lang="en-I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6E4B3A3E-118D-BAF7-9A5B-9256F75C0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Live-in-relationships</a:t>
            </a:r>
            <a:endParaRPr lang="en-I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94180-B2BA-9DF5-FD4C-8183A9BF8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/>
              <a:t>Guidelines/points for live-in-relationships :-</a:t>
            </a:r>
          </a:p>
          <a:p>
            <a:pPr>
              <a:buFontTx/>
              <a:buAutoNum type="arabicPeriod"/>
            </a:pPr>
            <a:r>
              <a:rPr lang="en-US" altLang="en-US"/>
              <a:t>Duration of relationship</a:t>
            </a:r>
          </a:p>
          <a:p>
            <a:pPr>
              <a:buFontTx/>
              <a:buAutoNum type="arabicPeriod"/>
            </a:pPr>
            <a:r>
              <a:rPr lang="en-US" altLang="en-US"/>
              <a:t>Shared household</a:t>
            </a:r>
          </a:p>
          <a:p>
            <a:pPr>
              <a:buFontTx/>
              <a:buAutoNum type="arabicPeriod"/>
            </a:pPr>
            <a:r>
              <a:rPr lang="en-US" altLang="en-US"/>
              <a:t>Pooling of resources and financial arrangements</a:t>
            </a:r>
          </a:p>
          <a:p>
            <a:pPr>
              <a:buFontTx/>
              <a:buAutoNum type="arabicPeriod"/>
            </a:pPr>
            <a:r>
              <a:rPr lang="en-US" altLang="en-US"/>
              <a:t>Domestic arrangements</a:t>
            </a:r>
          </a:p>
          <a:p>
            <a:pPr>
              <a:buFontTx/>
              <a:buAutoNum type="arabicPeriod"/>
            </a:pPr>
            <a:r>
              <a:rPr lang="en-US" altLang="en-US"/>
              <a:t>Sexual relationships</a:t>
            </a:r>
          </a:p>
          <a:p>
            <a:pPr>
              <a:buFontTx/>
              <a:buAutoNum type="arabicPeriod"/>
            </a:pPr>
            <a:r>
              <a:rPr lang="en-US" altLang="en-US"/>
              <a:t>Socialization in public</a:t>
            </a:r>
          </a:p>
          <a:p>
            <a:pPr>
              <a:buFontTx/>
              <a:buAutoNum type="arabicPeriod"/>
            </a:pPr>
            <a:r>
              <a:rPr lang="en-US" altLang="en-US"/>
              <a:t>Intention and conduct of the parties</a:t>
            </a:r>
            <a:endParaRPr lang="en-I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2BA8E2BD-2686-BF72-3A27-43F82D56B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D.V. Act can help you?</a:t>
            </a:r>
            <a:endParaRPr lang="en-I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2E0CE-9D26-A423-E524-485369156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  <a:defRPr/>
            </a:pPr>
            <a:r>
              <a:rPr lang="en-US" dirty="0"/>
              <a:t>   Under the Protection of Women from Domestic Violence Act, one can get following reliefs/orders:-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n-US" dirty="0"/>
              <a:t>Protection order (from any act of domestic violence)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n-US" dirty="0"/>
              <a:t>Residence orders- right to reside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n-US" dirty="0"/>
              <a:t>Monetary relief</a:t>
            </a:r>
          </a:p>
          <a:p>
            <a:pPr marL="514350" indent="-514350" algn="just">
              <a:buFont typeface="+mj-lt"/>
              <a:buAutoNum type="arabicPeriod"/>
              <a:defRPr/>
            </a:pPr>
            <a:endParaRPr lang="en-US" dirty="0"/>
          </a:p>
          <a:p>
            <a:pPr marL="514350" indent="-514350" algn="just">
              <a:buFont typeface="+mj-lt"/>
              <a:buAutoNum type="arabicPeriod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182CA1B2-4AE8-F7C4-F8C4-B2FB32CEF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D.V. Act can help you?</a:t>
            </a:r>
            <a:endParaRPr lang="en-I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7E6E4-0551-95BF-923E-36A803A13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300000"/>
              </a:lnSpc>
              <a:buFontTx/>
              <a:buAutoNum type="arabicPeriod" startAt="4"/>
            </a:pPr>
            <a:r>
              <a:rPr lang="en-US" altLang="en-US"/>
              <a:t>Custody orders</a:t>
            </a:r>
          </a:p>
          <a:p>
            <a:pPr marL="514350" indent="-514350">
              <a:lnSpc>
                <a:spcPct val="300000"/>
              </a:lnSpc>
              <a:buFontTx/>
              <a:buAutoNum type="arabicPeriod" startAt="4"/>
            </a:pPr>
            <a:r>
              <a:rPr lang="en-US" altLang="en-US"/>
              <a:t>Compensation orders</a:t>
            </a:r>
          </a:p>
          <a:p>
            <a:pPr marL="514350" indent="-514350">
              <a:lnSpc>
                <a:spcPct val="300000"/>
              </a:lnSpc>
              <a:buFontTx/>
              <a:buAutoNum type="arabicPeriod" startAt="4"/>
            </a:pPr>
            <a:r>
              <a:rPr lang="en-US" altLang="en-US"/>
              <a:t>Interim and ex-parte orders</a:t>
            </a:r>
            <a:endParaRPr lang="en-IN" altLang="en-US"/>
          </a:p>
          <a:p>
            <a:pPr marL="514350" indent="-514350">
              <a:buFontTx/>
              <a:buAutoNum type="arabicPeriod" startAt="4"/>
            </a:pPr>
            <a:endParaRPr lang="en-US" altLang="en-US"/>
          </a:p>
          <a:p>
            <a:pPr marL="514350" indent="-514350">
              <a:buFontTx/>
              <a:buNone/>
            </a:pPr>
            <a:endParaRPr lang="en-US" altLang="en-US"/>
          </a:p>
          <a:p>
            <a:pPr marL="514350" indent="-514350"/>
            <a:endParaRPr lang="en-I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1DDF06A4-CA3A-1732-41CF-3E6C11CE7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Where you can file a case?</a:t>
            </a:r>
            <a:endParaRPr lang="en-I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C6CE1-48A5-D48A-B749-1983E1B03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/>
              <a:t>   Judicial magistrate of Ist class or Metropolitan magistrate within the local limits-</a:t>
            </a:r>
          </a:p>
          <a:p>
            <a:pPr>
              <a:buFontTx/>
              <a:buAutoNum type="arabicPeriod"/>
            </a:pPr>
            <a:r>
              <a:rPr lang="en-US" altLang="en-US"/>
              <a:t>Aggrieved party permanently or temporarily resides or carry on business or employed</a:t>
            </a:r>
          </a:p>
          <a:p>
            <a:pPr>
              <a:buFontTx/>
              <a:buAutoNum type="arabicPeriod"/>
            </a:pPr>
            <a:r>
              <a:rPr lang="en-US" altLang="en-US"/>
              <a:t>Where the perpetrator permanently,</a:t>
            </a:r>
          </a:p>
          <a:p>
            <a:pPr>
              <a:buFontTx/>
              <a:buNone/>
            </a:pPr>
            <a:r>
              <a:rPr lang="en-US" altLang="en-US"/>
              <a:t>     or temporarily resides or carry</a:t>
            </a:r>
          </a:p>
          <a:p>
            <a:pPr>
              <a:buFontTx/>
              <a:buNone/>
            </a:pPr>
            <a:r>
              <a:rPr lang="en-US" altLang="en-US"/>
              <a:t>     on business or employed</a:t>
            </a:r>
          </a:p>
          <a:p>
            <a:pPr>
              <a:buFontTx/>
              <a:buAutoNum type="arabicPeriod"/>
            </a:pPr>
            <a:endParaRPr lang="en-US" altLang="en-US"/>
          </a:p>
          <a:p>
            <a:pPr>
              <a:buFontTx/>
              <a:buAutoNum type="arabicPeriod"/>
            </a:pPr>
            <a:endParaRPr lang="en-I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4BCFD327-5D71-AF19-CB36-7520AEB0E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Contd…</a:t>
            </a:r>
            <a:endParaRPr lang="en-IN" altLang="en-US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60611C37-9DF7-4632-5ED6-DEF9353C0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 startAt="3"/>
            </a:pPr>
            <a:r>
              <a:rPr lang="en-US" altLang="en-US"/>
              <a:t>The cause of action had taken place</a:t>
            </a:r>
          </a:p>
          <a:p>
            <a:pPr marL="514350" indent="-514350">
              <a:buFontTx/>
              <a:buNone/>
            </a:pPr>
            <a:endParaRPr lang="en-I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DBB86F3A-619D-18DC-A98B-165918ED9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Applicable Laws?</a:t>
            </a:r>
            <a:endParaRPr lang="en-IN" altLang="en-US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154DA860-A5A4-849C-DFEA-2F277693A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Indian Penal Code –Sec. 498A</a:t>
            </a:r>
          </a:p>
          <a:p>
            <a:pPr>
              <a:buFontTx/>
              <a:buNone/>
            </a:pPr>
            <a:r>
              <a:rPr lang="en-US" altLang="en-US"/>
              <a:t>Punishment and Fine</a:t>
            </a:r>
          </a:p>
          <a:p>
            <a:pPr>
              <a:buFontTx/>
              <a:buNone/>
            </a:pPr>
            <a:endParaRPr lang="en-US" altLang="en-US"/>
          </a:p>
          <a:p>
            <a:r>
              <a:rPr lang="en-US" altLang="en-US"/>
              <a:t>CrPC – procedural law</a:t>
            </a:r>
            <a:endParaRPr lang="en-I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0A757539-42BE-BAB1-2DA9-E853D6121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IN" altLang="en-US"/>
          </a:p>
        </p:txBody>
      </p:sp>
      <p:pic>
        <p:nvPicPr>
          <p:cNvPr id="15363" name="Picture 2" descr="C:\Users\Administrator\Desktop\Subordinate-Courts.jpg">
            <a:extLst>
              <a:ext uri="{FF2B5EF4-FFF2-40B4-BE49-F238E27FC236}">
                <a16:creationId xmlns:a16="http://schemas.microsoft.com/office/drawing/2014/main" id="{D326310C-DFE3-F6F5-E432-CC1DBD490C6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188" y="357188"/>
            <a:ext cx="5929312" cy="5929312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D346411C-7523-1526-D27D-99D94DC1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063" y="2500313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8800"/>
              <a:t>Thank You</a:t>
            </a:r>
            <a:endParaRPr lang="en-IN" altLang="en-US" sz="8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339</Words>
  <Application>Microsoft Office PowerPoint</Application>
  <PresentationFormat>On-screen Show (4:3)</PresentationFormat>
  <Paragraphs>65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Diseño predeterminado</vt:lpstr>
      <vt:lpstr>Crime under Domestic Violence Act </vt:lpstr>
      <vt:lpstr>Philosophy behind D.V. Act</vt:lpstr>
      <vt:lpstr>Philosophy behind D.V. Act</vt:lpstr>
      <vt:lpstr>Acts under D.V. Act?</vt:lpstr>
      <vt:lpstr>Acts under D.V. Act?</vt:lpstr>
      <vt:lpstr>Acts under D.V. Act?</vt:lpstr>
      <vt:lpstr>Who is the perpetrator?</vt:lpstr>
      <vt:lpstr>Live-in-relationships</vt:lpstr>
      <vt:lpstr>How D.V. Act can help you?</vt:lpstr>
      <vt:lpstr>How D.V. Act can help you?</vt:lpstr>
      <vt:lpstr>Where you can file a case?</vt:lpstr>
      <vt:lpstr>Contd…</vt:lpstr>
      <vt:lpstr>Other Applicable Laws?</vt:lpstr>
      <vt:lpstr>PowerPoint Presentation</vt:lpstr>
      <vt:lpstr>PowerPoint Presentation</vt:lpstr>
    </vt:vector>
  </TitlesOfParts>
  <Company>Siracusa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Mariajose</dc:creator>
  <cp:lastModifiedBy>SHIRISH SHUKLA</cp:lastModifiedBy>
  <cp:revision>20</cp:revision>
  <dcterms:created xsi:type="dcterms:W3CDTF">2009-03-26T20:51:52Z</dcterms:created>
  <dcterms:modified xsi:type="dcterms:W3CDTF">2023-05-05T07:56:47Z</dcterms:modified>
</cp:coreProperties>
</file>